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415" r:id="rId3"/>
    <p:sldId id="410" r:id="rId4"/>
    <p:sldId id="426" r:id="rId5"/>
    <p:sldId id="447" r:id="rId6"/>
    <p:sldId id="455" r:id="rId7"/>
    <p:sldId id="456" r:id="rId8"/>
    <p:sldId id="454" r:id="rId9"/>
    <p:sldId id="449" r:id="rId10"/>
    <p:sldId id="450" r:id="rId11"/>
    <p:sldId id="439" r:id="rId12"/>
    <p:sldId id="459" r:id="rId13"/>
    <p:sldId id="453" r:id="rId14"/>
    <p:sldId id="458" r:id="rId15"/>
    <p:sldId id="451" r:id="rId16"/>
    <p:sldId id="427" r:id="rId17"/>
    <p:sldId id="428" r:id="rId18"/>
    <p:sldId id="445" r:id="rId19"/>
    <p:sldId id="446" r:id="rId20"/>
    <p:sldId id="457" r:id="rId21"/>
    <p:sldId id="434" r:id="rId22"/>
    <p:sldId id="435" r:id="rId23"/>
    <p:sldId id="395" r:id="rId24"/>
    <p:sldId id="33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0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04170-AF4E-BB4B-A2BF-0E5A60967769}" type="datetimeFigureOut">
              <a:rPr lang="en-US" smtClean="0"/>
              <a:t>7/17/14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081F9-571C-BB4F-B2B4-8C7158749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84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43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908AF7AB-5383-774A-ACA3-6FFBFF594F92}" type="slidenum">
              <a:rPr lang="en-US" sz="1200"/>
              <a:pPr eaLnBrk="1" hangingPunct="1"/>
              <a:t>6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4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5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30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ection Header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685800" y="342900"/>
            <a:ext cx="64769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1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0791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09601" y="228600"/>
            <a:ext cx="64769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1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09601" y="1600200"/>
            <a:ext cx="71627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2400"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868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932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89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2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34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3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18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4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53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6DC4B-545C-684C-922C-FFFBB200AF06}" type="datetimeFigureOut">
              <a:rPr lang="en-US" smtClean="0"/>
              <a:t>7/17/14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246BB-4194-6447-91A2-27C181E48D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2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5" Type="http://schemas.openxmlformats.org/officeDocument/2006/relationships/hyperlink" Target="https://www.youtube.com/watch?v=nRI6buQ0NOM" TargetMode="External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78967" cy="6858000"/>
          </a:xfrm>
          <a:prstGeom prst="rect">
            <a:avLst/>
          </a:prstGeom>
        </p:spPr>
      </p:pic>
      <p:pic>
        <p:nvPicPr>
          <p:cNvPr id="20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40696"/>
            <a:ext cx="1731963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2958981" y="4552469"/>
            <a:ext cx="376717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Srinath Perera, Ph.D.</a:t>
            </a:r>
          </a:p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Director of Research </a:t>
            </a:r>
          </a:p>
          <a:p>
            <a:pPr algn="ctr"/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WSO2 Inc.</a:t>
            </a:r>
            <a:endParaRPr lang="en-US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5293" y="0"/>
            <a:ext cx="2807814" cy="19618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1971" y="40696"/>
            <a:ext cx="2537923" cy="16902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3362450"/>
            <a:ext cx="2470481" cy="18528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430" y="306389"/>
            <a:ext cx="3077370" cy="22957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8600" y="5337299"/>
            <a:ext cx="2019704" cy="1514778"/>
          </a:xfrm>
          <a:prstGeom prst="rect">
            <a:avLst/>
          </a:prstGeom>
        </p:spPr>
      </p:pic>
      <p:pic>
        <p:nvPicPr>
          <p:cNvPr id="18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64354" y="0"/>
            <a:ext cx="261461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43600" y="1"/>
            <a:ext cx="1905000" cy="1680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85" y="4768231"/>
            <a:ext cx="22860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40578" y="3362450"/>
            <a:ext cx="2338388" cy="1974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15430" y="4111469"/>
            <a:ext cx="1241425" cy="2207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401971" y="1388437"/>
            <a:ext cx="7447279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Data, Big Data and real time analytics for Connected Devices</a:t>
            </a:r>
            <a:endParaRPr lang="en-US" sz="60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3927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876"/>
            <a:ext cx="8229600" cy="1143000"/>
          </a:xfrm>
        </p:spPr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2966"/>
            <a:ext cx="8229600" cy="488735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Edge processing - local </a:t>
            </a:r>
            <a:r>
              <a:rPr lang="en-US" dirty="0" smtClean="0"/>
              <a:t>processing onsite </a:t>
            </a:r>
            <a:r>
              <a:rPr lang="en-US" dirty="0"/>
              <a:t>for efficiency and </a:t>
            </a:r>
            <a:r>
              <a:rPr lang="en-US" dirty="0" smtClean="0"/>
              <a:t>HA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US" dirty="0" smtClean="0"/>
              <a:t>Last </a:t>
            </a:r>
            <a:r>
              <a:rPr lang="en-US" dirty="0"/>
              <a:t>mile – how to push actions. How to carry out a action that takes time and avoid conflicts</a:t>
            </a:r>
          </a:p>
          <a:p>
            <a:pPr>
              <a:lnSpc>
                <a:spcPct val="110000"/>
              </a:lnSpc>
            </a:pPr>
            <a:r>
              <a:rPr lang="en-US" dirty="0"/>
              <a:t>Integration with the world - Calendar, understanding for the context, using other services and data </a:t>
            </a:r>
          </a:p>
          <a:p>
            <a:pPr>
              <a:lnSpc>
                <a:spcPct val="110000"/>
              </a:lnSpc>
            </a:pPr>
            <a:r>
              <a:rPr lang="en-US" dirty="0"/>
              <a:t>Most decisions falls into broad classes - prediction, anomaly detection, optimization </a:t>
            </a:r>
          </a:p>
          <a:p>
            <a:pPr>
              <a:lnSpc>
                <a:spcPct val="110000"/>
              </a:lnSpc>
            </a:pPr>
            <a:r>
              <a:rPr lang="en-US" dirty="0"/>
              <a:t>Support for context - who, current time, where, calendar, habits, interests, weather, who he is with, current pending actions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87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45"/>
            <a:ext cx="8229600" cy="1143000"/>
          </a:xfrm>
        </p:spPr>
        <p:txBody>
          <a:bodyPr/>
          <a:lstStyle/>
          <a:p>
            <a:r>
              <a:rPr lang="en-US" dirty="0" smtClean="0"/>
              <a:t>Edge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4687" y="1600200"/>
            <a:ext cx="3482113" cy="48375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First solutions suggest decisions are placed in the cloud</a:t>
            </a:r>
          </a:p>
          <a:p>
            <a:pPr lvl="1"/>
            <a:r>
              <a:rPr lang="en-US" dirty="0" smtClean="0"/>
              <a:t>Have to send all data to cloud? May be too much</a:t>
            </a:r>
          </a:p>
          <a:p>
            <a:pPr lvl="1"/>
            <a:r>
              <a:rPr lang="en-US" dirty="0" smtClean="0"/>
              <a:t>What if cloud or connection failed?</a:t>
            </a:r>
          </a:p>
          <a:p>
            <a:pPr lvl="1"/>
            <a:r>
              <a:rPr lang="en-US" dirty="0" smtClean="0"/>
              <a:t>Latency </a:t>
            </a:r>
          </a:p>
          <a:p>
            <a:r>
              <a:rPr lang="en-US" dirty="0" smtClean="0"/>
              <a:t>However, better models and decision are possible using data from many sites</a:t>
            </a:r>
          </a:p>
          <a:p>
            <a:r>
              <a:rPr lang="en-US" dirty="0" smtClean="0"/>
              <a:t>*WSO2 CEP can also run in the edge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03" y="1082285"/>
            <a:ext cx="4629352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569"/>
            <a:ext cx="8229600" cy="1143000"/>
          </a:xfrm>
        </p:spPr>
        <p:txBody>
          <a:bodyPr/>
          <a:lstStyle/>
          <a:p>
            <a:r>
              <a:rPr lang="en-US" dirty="0" smtClean="0"/>
              <a:t>Smart Energy as an Example</a:t>
            </a:r>
            <a:endParaRPr lang="en-US" dirty="0"/>
          </a:p>
        </p:txBody>
      </p:sp>
      <p:pic>
        <p:nvPicPr>
          <p:cNvPr id="4" name="Content Placeholder 3" descr="SmartEnergyIoTDecisionModel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357" b="-12357"/>
          <a:stretch>
            <a:fillRect/>
          </a:stretch>
        </p:blipFill>
        <p:spPr>
          <a:xfrm>
            <a:off x="96109" y="1156143"/>
            <a:ext cx="8977280" cy="4937158"/>
          </a:xfrm>
        </p:spPr>
      </p:pic>
    </p:spTree>
    <p:extLst>
      <p:ext uri="{BB962C8B-B14F-4D97-AF65-F5344CB8AC3E}">
        <p14:creationId xmlns:p14="http://schemas.microsoft.com/office/powerpoint/2010/main" val="3387339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Taking Human Out of the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be done carefully as we do not foresee possible outcomes</a:t>
            </a:r>
          </a:p>
          <a:p>
            <a:r>
              <a:rPr lang="en-US" dirty="0" smtClean="0"/>
              <a:t>Gradually with fine grain control </a:t>
            </a:r>
          </a:p>
          <a:p>
            <a:pPr lvl="1"/>
            <a:r>
              <a:rPr lang="en-US" dirty="0" smtClean="0"/>
              <a:t>Provide alarms, and give potential actions </a:t>
            </a:r>
          </a:p>
          <a:p>
            <a:pPr lvl="1"/>
            <a:r>
              <a:rPr lang="en-US" dirty="0" smtClean="0"/>
              <a:t>Ask user to confirm actions </a:t>
            </a:r>
          </a:p>
          <a:p>
            <a:pPr lvl="1"/>
            <a:r>
              <a:rPr lang="en-US" dirty="0" smtClean="0"/>
              <a:t>Only automate selected actions – e.g. once user OK every time, let user control at each action level.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430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4439" y="2652991"/>
            <a:ext cx="7678236" cy="1143000"/>
          </a:xfrm>
        </p:spPr>
        <p:txBody>
          <a:bodyPr>
            <a:noAutofit/>
          </a:bodyPr>
          <a:lstStyle/>
          <a:p>
            <a:r>
              <a:rPr lang="en-US" sz="4800" dirty="0" smtClean="0"/>
              <a:t>Tools for Building Decision systems for </a:t>
            </a:r>
            <a:r>
              <a:rPr lang="en-US" sz="4800" dirty="0" err="1" smtClean="0"/>
              <a:t>IoT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89835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44"/>
            <a:ext cx="8229600" cy="1143000"/>
          </a:xfrm>
        </p:spPr>
        <p:txBody>
          <a:bodyPr/>
          <a:lstStyle/>
          <a:p>
            <a:r>
              <a:rPr lang="en-US" b="1" dirty="0" smtClean="0"/>
              <a:t>What you need from tools?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4241"/>
            <a:ext cx="8229600" cy="5061679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processing </a:t>
            </a:r>
          </a:p>
          <a:p>
            <a:pPr lvl="1"/>
            <a:r>
              <a:rPr lang="en-US" dirty="0" smtClean="0"/>
              <a:t>Process streams without storing </a:t>
            </a:r>
          </a:p>
          <a:p>
            <a:pPr lvl="1"/>
            <a:r>
              <a:rPr lang="en-US" dirty="0" smtClean="0"/>
              <a:t>Temporal queries </a:t>
            </a:r>
          </a:p>
          <a:p>
            <a:pPr lvl="1"/>
            <a:r>
              <a:rPr lang="en-US" dirty="0" smtClean="0"/>
              <a:t>Low latency </a:t>
            </a:r>
          </a:p>
          <a:p>
            <a:pPr lvl="1"/>
            <a:r>
              <a:rPr lang="en-US" dirty="0" smtClean="0"/>
              <a:t>Complex Event Processing Systems are a great match (e.g. WSO2 CEP)</a:t>
            </a:r>
          </a:p>
          <a:p>
            <a:r>
              <a:rPr lang="en-US" dirty="0" smtClean="0"/>
              <a:t>Batch processing </a:t>
            </a:r>
          </a:p>
          <a:p>
            <a:pPr lvl="1"/>
            <a:r>
              <a:rPr lang="en-US" dirty="0" smtClean="0"/>
              <a:t>Basic analytics, </a:t>
            </a:r>
            <a:r>
              <a:rPr lang="en-US" dirty="0" err="1" smtClean="0"/>
              <a:t>MapReduce</a:t>
            </a:r>
            <a:r>
              <a:rPr lang="en-US" dirty="0" smtClean="0"/>
              <a:t> or Spark</a:t>
            </a:r>
          </a:p>
          <a:p>
            <a:r>
              <a:rPr lang="en-US" dirty="0" smtClean="0"/>
              <a:t>Decision system</a:t>
            </a:r>
          </a:p>
          <a:p>
            <a:pPr lvl="1"/>
            <a:r>
              <a:rPr lang="en-US" dirty="0" smtClean="0"/>
              <a:t>Reason with many facts</a:t>
            </a:r>
          </a:p>
          <a:p>
            <a:pPr lvl="1"/>
            <a:r>
              <a:rPr lang="en-US" dirty="0" smtClean="0"/>
              <a:t>Derive inferences</a:t>
            </a:r>
          </a:p>
          <a:p>
            <a:pPr lvl="1"/>
            <a:r>
              <a:rPr lang="en-US" dirty="0" smtClean="0"/>
              <a:t>Often done with a rule based system (e.g. WSO2 Rules Server/ Drools, Prolog)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86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050" y="31597"/>
            <a:ext cx="7794579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WSO2 Complex Event Processor</a:t>
            </a:r>
            <a:endParaRPr lang="en-US" sz="4400" dirty="0"/>
          </a:p>
        </p:txBody>
      </p:sp>
      <p:pic>
        <p:nvPicPr>
          <p:cNvPr id="3" name="Picture 2" descr="BigPi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22" y="1099687"/>
            <a:ext cx="8280183" cy="56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04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3292" y="228600"/>
            <a:ext cx="6852864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Business Activity Monitor</a:t>
            </a:r>
            <a:endParaRPr lang="en-US" sz="4400" dirty="0"/>
          </a:p>
        </p:txBody>
      </p:sp>
      <p:pic>
        <p:nvPicPr>
          <p:cNvPr id="4" name="Content Placeholder 3" descr="BAMOutline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62" r="1762"/>
          <a:stretch>
            <a:fillRect/>
          </a:stretch>
        </p:blipFill>
        <p:spPr>
          <a:xfrm>
            <a:off x="152400" y="1447800"/>
            <a:ext cx="8839200" cy="4906653"/>
          </a:xfrm>
        </p:spPr>
      </p:pic>
    </p:spTree>
    <p:extLst>
      <p:ext uri="{BB962C8B-B14F-4D97-AF65-F5344CB8AC3E}">
        <p14:creationId xmlns:p14="http://schemas.microsoft.com/office/powerpoint/2010/main" val="4144925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404"/>
            <a:ext cx="8404719" cy="1143000"/>
          </a:xfrm>
        </p:spPr>
        <p:txBody>
          <a:bodyPr/>
          <a:lstStyle/>
          <a:p>
            <a:r>
              <a:rPr lang="en-US" b="1" dirty="0" smtClean="0"/>
              <a:t>Lambda Architecture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3660" y="1339498"/>
            <a:ext cx="8668259" cy="4766676"/>
          </a:xfrm>
        </p:spPr>
      </p:pic>
    </p:spTree>
    <p:extLst>
      <p:ext uri="{BB962C8B-B14F-4D97-AF65-F5344CB8AC3E}">
        <p14:creationId xmlns:p14="http://schemas.microsoft.com/office/powerpoint/2010/main" val="965308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2" descr="HybridQuery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81" r="-1068"/>
          <a:stretch/>
        </p:blipFill>
        <p:spPr bwMode="auto">
          <a:xfrm>
            <a:off x="193659" y="294748"/>
            <a:ext cx="8686682" cy="594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3318995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219200" y="0"/>
            <a:ext cx="10363200" cy="789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57200" y="177801"/>
            <a:ext cx="9520238" cy="1250951"/>
          </a:xfrm>
        </p:spPr>
        <p:txBody>
          <a:bodyPr/>
          <a:lstStyle/>
          <a:p>
            <a:pPr>
              <a:defRPr/>
            </a:pPr>
            <a:r>
              <a:rPr lang="en-US" sz="6600" dirty="0" smtClean="0">
                <a:solidFill>
                  <a:srgbClr val="000000"/>
                </a:solidFill>
              </a:rPr>
              <a:t>O</a:t>
            </a:r>
            <a:r>
              <a:rPr lang="en-US" sz="6600" dirty="0" smtClean="0">
                <a:solidFill>
                  <a:schemeClr val="bg1"/>
                </a:solidFill>
              </a:rPr>
              <a:t>u</a:t>
            </a:r>
            <a:r>
              <a:rPr lang="en-US" sz="6600" dirty="0" smtClean="0">
                <a:solidFill>
                  <a:srgbClr val="000000"/>
                </a:solidFill>
              </a:rPr>
              <a:t>tline</a:t>
            </a:r>
            <a:endParaRPr lang="en-US" sz="6600" dirty="0">
              <a:solidFill>
                <a:srgbClr val="000000"/>
              </a:solidFill>
            </a:endParaRPr>
          </a:p>
        </p:txBody>
      </p:sp>
      <p:sp>
        <p:nvSpPr>
          <p:cNvPr id="6147" name="Content Placeholder 2"/>
          <p:cNvSpPr txBox="1">
            <a:spLocks/>
          </p:cNvSpPr>
          <p:nvPr/>
        </p:nvSpPr>
        <p:spPr bwMode="auto">
          <a:xfrm>
            <a:off x="6172201" y="1295401"/>
            <a:ext cx="2890837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defTabSz="4572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IOT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Why </a:t>
            </a:r>
            <a:r>
              <a:rPr lang="en-US" sz="2800" dirty="0" err="1" smtClean="0">
                <a:solidFill>
                  <a:schemeClr val="tx1"/>
                </a:solidFill>
                <a:latin typeface="Arial" charset="0"/>
              </a:rPr>
              <a:t>Bigdata</a:t>
            </a: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?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A reference Architecture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charset="0"/>
              </a:rPr>
              <a:t>Technologies</a:t>
            </a:r>
          </a:p>
          <a:p>
            <a:pPr algn="l" eaLnBrk="1" hangingPunct="1">
              <a:spcBef>
                <a:spcPct val="20000"/>
              </a:spcBef>
              <a:buFont typeface="Arial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Arial" charset="0"/>
              </a:rPr>
              <a:t>Usecases</a:t>
            </a:r>
            <a:endParaRPr lang="en-US" sz="28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3594100" y="6134101"/>
            <a:ext cx="53149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200"/>
              <a:t>Photo by John Trainoron Flickr http://www.flickr.com/photos/trainor/2902023575/, Licensed under CC</a:t>
            </a:r>
          </a:p>
        </p:txBody>
      </p:sp>
    </p:spTree>
    <p:extLst>
      <p:ext uri="{BB962C8B-B14F-4D97-AF65-F5344CB8AC3E}">
        <p14:creationId xmlns:p14="http://schemas.microsoft.com/office/powerpoint/2010/main" val="181352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64" y="212573"/>
            <a:ext cx="7933474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Other Products useful in </a:t>
            </a:r>
            <a:r>
              <a:rPr lang="en-US" sz="3600" b="1" dirty="0" err="1" smtClean="0"/>
              <a:t>IoT</a:t>
            </a:r>
            <a:r>
              <a:rPr lang="en-US" sz="3600" b="1" dirty="0" smtClean="0"/>
              <a:t> context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038" y="1371465"/>
            <a:ext cx="8053854" cy="4525963"/>
          </a:xfrm>
        </p:spPr>
        <p:txBody>
          <a:bodyPr>
            <a:noAutofit/>
          </a:bodyPr>
          <a:lstStyle/>
          <a:p>
            <a:r>
              <a:rPr lang="en-US" dirty="0" smtClean="0"/>
              <a:t>WSO2 Business Rule Server – support rule execution based on Drools</a:t>
            </a:r>
          </a:p>
          <a:p>
            <a:r>
              <a:rPr lang="en-US" dirty="0" smtClean="0"/>
              <a:t>WSO2 ESB for integrating with other systems</a:t>
            </a:r>
          </a:p>
          <a:p>
            <a:r>
              <a:rPr lang="en-US" dirty="0" smtClean="0"/>
              <a:t>WSO2 User Engagement Server (UES) to build dashboards </a:t>
            </a:r>
          </a:p>
          <a:p>
            <a:r>
              <a:rPr lang="en-US" dirty="0" smtClean="0"/>
              <a:t>WSO2 EMM for device management </a:t>
            </a:r>
          </a:p>
          <a:p>
            <a:r>
              <a:rPr lang="en-US" dirty="0" smtClean="0"/>
              <a:t>WSO2 API Manager to expose APIs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691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564" y="212573"/>
            <a:ext cx="7933474" cy="114300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smtClean="0"/>
              <a:t>Case study: Smart Energy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038" y="1371465"/>
            <a:ext cx="5616222" cy="4525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DEBS (Distributed Event Based Systems) is a premier academic conference, which post yearly event processing challenge </a:t>
            </a:r>
          </a:p>
          <a:p>
            <a:r>
              <a:rPr lang="en-US" sz="2400" dirty="0"/>
              <a:t>Smart Home electricity </a:t>
            </a:r>
            <a:r>
              <a:rPr lang="en-US" sz="2400" dirty="0" smtClean="0"/>
              <a:t>data: 2000 sensors, 40 houses, 4 Billion events</a:t>
            </a:r>
          </a:p>
          <a:p>
            <a:r>
              <a:rPr lang="en-US" sz="2400" dirty="0" smtClean="0"/>
              <a:t>WSO2 CEP based solution is one of the four </a:t>
            </a:r>
            <a:r>
              <a:rPr lang="en-US" sz="2400" dirty="0"/>
              <a:t>finalists </a:t>
            </a:r>
            <a:r>
              <a:rPr lang="en-US" sz="2400" dirty="0" smtClean="0"/>
              <a:t>(Others Dresden </a:t>
            </a:r>
            <a:r>
              <a:rPr lang="en-US" sz="2400" dirty="0"/>
              <a:t>University of Technology </a:t>
            </a:r>
            <a:r>
              <a:rPr lang="en-US" sz="2400" dirty="0" smtClean="0"/>
              <a:t>and </a:t>
            </a:r>
            <a:r>
              <a:rPr lang="en-US" sz="2400" dirty="0" err="1" smtClean="0"/>
              <a:t>Fraunhofer</a:t>
            </a:r>
            <a:r>
              <a:rPr lang="en-US" sz="2400" dirty="0" smtClean="0"/>
              <a:t> </a:t>
            </a:r>
            <a:r>
              <a:rPr lang="en-US" sz="2400" dirty="0"/>
              <a:t>Institute </a:t>
            </a:r>
            <a:r>
              <a:rPr lang="en-US" sz="2400" dirty="0" smtClean="0"/>
              <a:t> (</a:t>
            </a:r>
            <a:r>
              <a:rPr lang="en-US" sz="2400" dirty="0"/>
              <a:t>Germany), </a:t>
            </a:r>
            <a:r>
              <a:rPr lang="en-US" sz="2400" dirty="0" smtClean="0"/>
              <a:t>and Imperial </a:t>
            </a:r>
            <a:r>
              <a:rPr lang="en-US" sz="2400" dirty="0"/>
              <a:t>College </a:t>
            </a:r>
            <a:r>
              <a:rPr lang="en-US" sz="2400" dirty="0" smtClean="0"/>
              <a:t>London)</a:t>
            </a:r>
          </a:p>
          <a:p>
            <a:r>
              <a:rPr lang="en-US" sz="2400" dirty="0" smtClean="0"/>
              <a:t>We posted fastest single node solution measured (400K events/sec) and close to one million distributed throughput. 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3735" y="1371465"/>
            <a:ext cx="2439887" cy="522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3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457" y="131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Case study: </a:t>
            </a:r>
            <a:r>
              <a:rPr lang="en-US" b="1" dirty="0" err="1" smtClean="0"/>
              <a:t>Realtime</a:t>
            </a:r>
            <a:r>
              <a:rPr lang="en-US" b="1" dirty="0" smtClean="0"/>
              <a:t> Soccer Analytics</a:t>
            </a:r>
            <a:endParaRPr lang="en-US" dirty="0"/>
          </a:p>
        </p:txBody>
      </p:sp>
      <p:pic>
        <p:nvPicPr>
          <p:cNvPr id="4" name="rfg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126" y="1056527"/>
            <a:ext cx="8731218" cy="4870417"/>
          </a:xfrm>
        </p:spPr>
      </p:pic>
      <p:sp>
        <p:nvSpPr>
          <p:cNvPr id="3" name="Rectangle 2"/>
          <p:cNvSpPr/>
          <p:nvPr/>
        </p:nvSpPr>
        <p:spPr>
          <a:xfrm>
            <a:off x="311286" y="6293575"/>
            <a:ext cx="87312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Video in </a:t>
            </a:r>
            <a:r>
              <a:rPr lang="en-US" sz="2400" dirty="0" smtClean="0">
                <a:hlinkClick r:id="rId5"/>
              </a:rPr>
              <a:t>https</a:t>
            </a:r>
            <a:r>
              <a:rPr lang="en-US" sz="2400" dirty="0">
                <a:hlinkClick r:id="rId5"/>
              </a:rPr>
              <a:t>://www.youtube.com/watch?v=</a:t>
            </a:r>
            <a:r>
              <a:rPr lang="en-US" sz="2400" dirty="0" smtClean="0">
                <a:hlinkClick r:id="rId5"/>
              </a:rPr>
              <a:t>nRI6buQ0NOM</a:t>
            </a:r>
            <a:r>
              <a:rPr lang="en-US" sz="2400" dirty="0" smtClean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8624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821"/>
            <a:ext cx="82296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171"/>
            <a:ext cx="8452402" cy="5156108"/>
          </a:xfrm>
        </p:spPr>
        <p:txBody>
          <a:bodyPr>
            <a:normAutofit/>
          </a:bodyPr>
          <a:lstStyle/>
          <a:p>
            <a:r>
              <a:rPr lang="en-US" dirty="0" smtClean="0"/>
              <a:t>Understanding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architecture and design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Decision systems </a:t>
            </a:r>
            <a:endParaRPr lang="en-US" dirty="0" smtClean="0"/>
          </a:p>
          <a:p>
            <a:r>
              <a:rPr lang="en-US" dirty="0" smtClean="0"/>
              <a:t>Tools and design choices </a:t>
            </a:r>
            <a:endParaRPr lang="en-US" dirty="0" smtClean="0"/>
          </a:p>
          <a:p>
            <a:r>
              <a:rPr lang="en-US" dirty="0" smtClean="0"/>
              <a:t>Conclusion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570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181" y="2645021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b="1" dirty="0" smtClean="0"/>
              <a:t>Questions</a:t>
            </a:r>
            <a:r>
              <a:rPr lang="en-US" sz="6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40853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75" y="118533"/>
            <a:ext cx="4797425" cy="1026584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Internet of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776" y="1145118"/>
            <a:ext cx="4568825" cy="4980516"/>
          </a:xfrm>
        </p:spPr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 smtClean="0"/>
              <a:t>Currently physical world and software worlds are detached  </a:t>
            </a:r>
          </a:p>
          <a:p>
            <a:pPr>
              <a:defRPr/>
            </a:pPr>
            <a:r>
              <a:rPr lang="en-US" dirty="0" smtClean="0"/>
              <a:t>Internet of things promises to bridge this</a:t>
            </a:r>
          </a:p>
          <a:p>
            <a:pPr lvl="1">
              <a:defRPr/>
            </a:pPr>
            <a:r>
              <a:rPr lang="en-US" dirty="0" smtClean="0"/>
              <a:t>It is about sensors and actuators everywhere </a:t>
            </a:r>
          </a:p>
          <a:p>
            <a:pPr lvl="1">
              <a:defRPr/>
            </a:pPr>
            <a:r>
              <a:rPr lang="en-US" dirty="0" smtClean="0"/>
              <a:t>In your fridge, in your blanket, in your chair, in your carpet.. Yes even in your socks </a:t>
            </a:r>
          </a:p>
          <a:p>
            <a:pPr lvl="1">
              <a:defRPr/>
            </a:pPr>
            <a:r>
              <a:rPr lang="en-US" dirty="0" smtClean="0"/>
              <a:t>Google IO pressure mats</a:t>
            </a:r>
            <a:endParaRPr lang="en-US" dirty="0"/>
          </a:p>
        </p:txBody>
      </p:sp>
      <p:pic>
        <p:nvPicPr>
          <p:cNvPr id="10243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38913" y="0"/>
            <a:ext cx="2614612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43600" y="1"/>
            <a:ext cx="1905000" cy="1680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0601" y="685800"/>
            <a:ext cx="1960563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6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0601" y="4815417"/>
            <a:ext cx="2514599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3550" y="4883152"/>
            <a:ext cx="2338388" cy="1974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8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4601" y="3225801"/>
            <a:ext cx="1241425" cy="2207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884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27" y="0"/>
            <a:ext cx="8413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56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2"/>
            <a:ext cx="8229600" cy="1143000"/>
          </a:xfrm>
        </p:spPr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Usecases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2499"/>
            <a:ext cx="8370846" cy="4525963"/>
          </a:xfrm>
        </p:spPr>
        <p:txBody>
          <a:bodyPr>
            <a:noAutofit/>
          </a:bodyPr>
          <a:lstStyle/>
          <a:p>
            <a:r>
              <a:rPr lang="en-US" sz="2800" dirty="0"/>
              <a:t>Smart Home - </a:t>
            </a:r>
            <a:r>
              <a:rPr lang="en-US" sz="2800" dirty="0" smtClean="0"/>
              <a:t>energy optimization </a:t>
            </a:r>
            <a:r>
              <a:rPr lang="en-US" sz="2800" dirty="0"/>
              <a:t>(e.g</a:t>
            </a:r>
            <a:r>
              <a:rPr lang="en-US" sz="2800" dirty="0" smtClean="0"/>
              <a:t>. control </a:t>
            </a:r>
            <a:r>
              <a:rPr lang="en-US" sz="2800" dirty="0"/>
              <a:t>temperature), </a:t>
            </a:r>
            <a:r>
              <a:rPr lang="en-US" sz="2800" dirty="0" err="1" smtClean="0"/>
              <a:t>hostspot</a:t>
            </a:r>
            <a:r>
              <a:rPr lang="en-US" sz="2800" dirty="0" smtClean="0"/>
              <a:t> </a:t>
            </a:r>
            <a:r>
              <a:rPr lang="en-US" sz="2800" dirty="0"/>
              <a:t>reporting, home surveillance, smart </a:t>
            </a:r>
            <a:r>
              <a:rPr lang="en-US" sz="2800" dirty="0" smtClean="0"/>
              <a:t>lighting, perimeter checks</a:t>
            </a:r>
            <a:r>
              <a:rPr lang="en-US" sz="2800" dirty="0"/>
              <a:t> </a:t>
            </a:r>
            <a:r>
              <a:rPr lang="en-US" sz="2800" dirty="0" smtClean="0"/>
              <a:t>for </a:t>
            </a:r>
            <a:r>
              <a:rPr lang="en-US" sz="2800" dirty="0"/>
              <a:t>pets, </a:t>
            </a:r>
            <a:r>
              <a:rPr lang="en-US" sz="2800" dirty="0" smtClean="0"/>
              <a:t>kids</a:t>
            </a:r>
            <a:endParaRPr lang="en-US" sz="2800" dirty="0"/>
          </a:p>
          <a:p>
            <a:r>
              <a:rPr lang="en-US" sz="2800" dirty="0" smtClean="0"/>
              <a:t>Smart </a:t>
            </a:r>
            <a:r>
              <a:rPr lang="en-US" sz="2800" dirty="0"/>
              <a:t>health - personal tracker, in home </a:t>
            </a:r>
            <a:r>
              <a:rPr lang="en-US" sz="2800" dirty="0" smtClean="0"/>
              <a:t>care</a:t>
            </a:r>
          </a:p>
          <a:p>
            <a:r>
              <a:rPr lang="en-US" sz="2800" dirty="0" smtClean="0"/>
              <a:t>Agriculture  </a:t>
            </a:r>
            <a:r>
              <a:rPr lang="en-US" sz="2800" dirty="0"/>
              <a:t>- water based on moisture level, pest control, live stock management </a:t>
            </a:r>
          </a:p>
          <a:p>
            <a:r>
              <a:rPr lang="en-US" sz="2800" dirty="0" smtClean="0"/>
              <a:t>Smart </a:t>
            </a:r>
            <a:r>
              <a:rPr lang="en-US" sz="2800" dirty="0"/>
              <a:t>city - waste management, parking, traffic, pollution monitoring, smart bridges/ constructions - put lot of sensors in to </a:t>
            </a:r>
            <a:r>
              <a:rPr lang="en-US" sz="2800" dirty="0" smtClean="0"/>
              <a:t>concrete .</a:t>
            </a:r>
            <a:endParaRPr lang="en-US" sz="2800" dirty="0"/>
          </a:p>
          <a:p>
            <a:r>
              <a:rPr lang="en-US" sz="2800" dirty="0" smtClean="0"/>
              <a:t>Smart </a:t>
            </a:r>
            <a:r>
              <a:rPr lang="en-US" sz="2800" dirty="0"/>
              <a:t>buildings - energy, </a:t>
            </a:r>
            <a:r>
              <a:rPr lang="en-US" sz="2800" dirty="0" smtClean="0"/>
              <a:t>surveillance, </a:t>
            </a:r>
            <a:r>
              <a:rPr lang="en-US" sz="2800" dirty="0"/>
              <a:t>elevators, </a:t>
            </a:r>
          </a:p>
          <a:p>
            <a:r>
              <a:rPr lang="en-US" sz="2800" dirty="0" smtClean="0"/>
              <a:t>Smart retail, smart logistics, smart manufacturing etc.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24925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162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b="1" dirty="0" smtClean="0"/>
              <a:t>Data </a:t>
            </a:r>
            <a:r>
              <a:rPr lang="en-US" b="1" dirty="0" smtClean="0"/>
              <a:t>Processing Tools </a:t>
            </a:r>
            <a:r>
              <a:rPr lang="en-US" b="1" dirty="0" smtClean="0"/>
              <a:t>Landscape</a:t>
            </a:r>
            <a:endParaRPr lang="en-US" b="1" dirty="0"/>
          </a:p>
        </p:txBody>
      </p:sp>
      <p:pic>
        <p:nvPicPr>
          <p:cNvPr id="7" name="Content Placeholder 6" descr="DataProcessingLandscape.png"/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50" r="-2275"/>
          <a:stretch/>
        </p:blipFill>
        <p:spPr>
          <a:xfrm>
            <a:off x="603523" y="1138768"/>
            <a:ext cx="8083277" cy="5541433"/>
          </a:xfrm>
        </p:spPr>
      </p:pic>
    </p:spTree>
    <p:extLst>
      <p:ext uri="{BB962C8B-B14F-4D97-AF65-F5344CB8AC3E}">
        <p14:creationId xmlns:p14="http://schemas.microsoft.com/office/powerpoint/2010/main" val="237578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4439" y="2652991"/>
            <a:ext cx="7678236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Lot of focus on hardware side, making connection etc. What it take to make good decisions based on data?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109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455" y="50502"/>
            <a:ext cx="8229600" cy="1143000"/>
          </a:xfrm>
        </p:spPr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 err="1" smtClean="0"/>
              <a:t>Usecases</a:t>
            </a:r>
            <a:r>
              <a:rPr lang="en-US" dirty="0" smtClean="0"/>
              <a:t> by Decision Models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55" y="1020678"/>
            <a:ext cx="8412867" cy="5874678"/>
          </a:xfrm>
        </p:spPr>
      </p:pic>
    </p:spTree>
    <p:extLst>
      <p:ext uri="{BB962C8B-B14F-4D97-AF65-F5344CB8AC3E}">
        <p14:creationId xmlns:p14="http://schemas.microsoft.com/office/powerpoint/2010/main" val="1191635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62570"/>
            <a:ext cx="8229600" cy="1143000"/>
          </a:xfrm>
        </p:spPr>
        <p:txBody>
          <a:bodyPr/>
          <a:lstStyle/>
          <a:p>
            <a:r>
              <a:rPr lang="en-US" dirty="0" smtClean="0"/>
              <a:t>Decision Model for </a:t>
            </a:r>
            <a:r>
              <a:rPr lang="en-US" dirty="0" err="1" smtClean="0"/>
              <a:t>IoT</a:t>
            </a:r>
            <a:endParaRPr lang="en-US" dirty="0"/>
          </a:p>
        </p:txBody>
      </p:sp>
      <p:pic>
        <p:nvPicPr>
          <p:cNvPr id="9" name="Content Placeholder 8" descr="IoTDecisionModel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3" b="-2663"/>
          <a:stretch>
            <a:fillRect/>
          </a:stretch>
        </p:blipFill>
        <p:spPr>
          <a:xfrm>
            <a:off x="150882" y="1305570"/>
            <a:ext cx="8901680" cy="4895581"/>
          </a:xfrm>
        </p:spPr>
      </p:pic>
    </p:spTree>
    <p:extLst>
      <p:ext uri="{BB962C8B-B14F-4D97-AF65-F5344CB8AC3E}">
        <p14:creationId xmlns:p14="http://schemas.microsoft.com/office/powerpoint/2010/main" val="1715756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12858</TotalTime>
  <Words>688</Words>
  <Application>Microsoft Macintosh PowerPoint</Application>
  <PresentationFormat>On-screen Show (4:3)</PresentationFormat>
  <Paragraphs>86</Paragraphs>
  <Slides>24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Outline</vt:lpstr>
      <vt:lpstr>Internet of Things</vt:lpstr>
      <vt:lpstr>PowerPoint Presentation</vt:lpstr>
      <vt:lpstr>IoT Usecases</vt:lpstr>
      <vt:lpstr>Data Processing Tools Landscape</vt:lpstr>
      <vt:lpstr>Lot of focus on hardware side, making connection etc. What it take to make good decisions based on data? </vt:lpstr>
      <vt:lpstr>IoT Usecases by Decision Models</vt:lpstr>
      <vt:lpstr>Decision Model for IoT</vt:lpstr>
      <vt:lpstr>Design Considerations</vt:lpstr>
      <vt:lpstr>Edge Processing</vt:lpstr>
      <vt:lpstr>Smart Energy as an Example</vt:lpstr>
      <vt:lpstr>Taking Human Out of the loop</vt:lpstr>
      <vt:lpstr>Tools for Building Decision systems for IoT</vt:lpstr>
      <vt:lpstr>What you need from tools?</vt:lpstr>
      <vt:lpstr>WSO2 Complex Event Processor</vt:lpstr>
      <vt:lpstr>Business Activity Monitor</vt:lpstr>
      <vt:lpstr>Lambda Architecture</vt:lpstr>
      <vt:lpstr>PowerPoint Presentation</vt:lpstr>
      <vt:lpstr>Other Products useful in IoT context</vt:lpstr>
      <vt:lpstr>Case study: Smart Energy</vt:lpstr>
      <vt:lpstr>Case study: Realtime Soccer Analytics</vt:lpstr>
      <vt:lpstr>Conclusions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Systems what? Why? And where to?</dc:title>
  <dc:creator>Srinath  Perera</dc:creator>
  <cp:lastModifiedBy>Srinath Perera</cp:lastModifiedBy>
  <cp:revision>450</cp:revision>
  <cp:lastPrinted>2011-11-29T01:59:58Z</cp:lastPrinted>
  <dcterms:created xsi:type="dcterms:W3CDTF">2011-11-23T15:26:25Z</dcterms:created>
  <dcterms:modified xsi:type="dcterms:W3CDTF">2014-07-17T09:11:03Z</dcterms:modified>
</cp:coreProperties>
</file>